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2CCC90-EBDC-4663-B0B0-BC5DAF2E9D71}" v="5" dt="2021-06-25T13:39:47.4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ussef" userId="134be857c42d194c" providerId="LiveId" clId="{FD2CCC90-EBDC-4663-B0B0-BC5DAF2E9D71}"/>
    <pc:docChg chg="undo custSel modSld">
      <pc:chgData name="youssef" userId="134be857c42d194c" providerId="LiveId" clId="{FD2CCC90-EBDC-4663-B0B0-BC5DAF2E9D71}" dt="2021-06-25T13:41:47.942" v="42" actId="14100"/>
      <pc:docMkLst>
        <pc:docMk/>
      </pc:docMkLst>
      <pc:sldChg chg="modSp mod">
        <pc:chgData name="youssef" userId="134be857c42d194c" providerId="LiveId" clId="{FD2CCC90-EBDC-4663-B0B0-BC5DAF2E9D71}" dt="2021-06-25T13:17:42.631" v="1" actId="1076"/>
        <pc:sldMkLst>
          <pc:docMk/>
          <pc:sldMk cId="4224647156" sldId="256"/>
        </pc:sldMkLst>
        <pc:picChg chg="mod">
          <ac:chgData name="youssef" userId="134be857c42d194c" providerId="LiveId" clId="{FD2CCC90-EBDC-4663-B0B0-BC5DAF2E9D71}" dt="2021-06-25T13:17:42.631" v="1" actId="1076"/>
          <ac:picMkLst>
            <pc:docMk/>
            <pc:sldMk cId="4224647156" sldId="256"/>
            <ac:picMk id="4" creationId="{86945C31-D057-48A4-A434-3579CEBFBFF0}"/>
          </ac:picMkLst>
        </pc:picChg>
      </pc:sldChg>
      <pc:sldChg chg="modSp mod">
        <pc:chgData name="youssef" userId="134be857c42d194c" providerId="LiveId" clId="{FD2CCC90-EBDC-4663-B0B0-BC5DAF2E9D71}" dt="2021-06-25T13:19:53.431" v="2" actId="1076"/>
        <pc:sldMkLst>
          <pc:docMk/>
          <pc:sldMk cId="3081359079" sldId="257"/>
        </pc:sldMkLst>
        <pc:picChg chg="mod">
          <ac:chgData name="youssef" userId="134be857c42d194c" providerId="LiveId" clId="{FD2CCC90-EBDC-4663-B0B0-BC5DAF2E9D71}" dt="2021-06-25T13:19:53.431" v="2" actId="1076"/>
          <ac:picMkLst>
            <pc:docMk/>
            <pc:sldMk cId="3081359079" sldId="257"/>
            <ac:picMk id="6" creationId="{BBA3DBC5-2C99-49B9-A9C0-748D37C2EC61}"/>
          </ac:picMkLst>
        </pc:picChg>
      </pc:sldChg>
      <pc:sldChg chg="modSp mod">
        <pc:chgData name="youssef" userId="134be857c42d194c" providerId="LiveId" clId="{FD2CCC90-EBDC-4663-B0B0-BC5DAF2E9D71}" dt="2021-06-25T13:25:18.151" v="26" actId="1076"/>
        <pc:sldMkLst>
          <pc:docMk/>
          <pc:sldMk cId="1124685092" sldId="258"/>
        </pc:sldMkLst>
        <pc:spChg chg="mod">
          <ac:chgData name="youssef" userId="134be857c42d194c" providerId="LiveId" clId="{FD2CCC90-EBDC-4663-B0B0-BC5DAF2E9D71}" dt="2021-06-25T13:21:13.676" v="24" actId="20577"/>
          <ac:spMkLst>
            <pc:docMk/>
            <pc:sldMk cId="1124685092" sldId="258"/>
            <ac:spMk id="3" creationId="{BF9F6BB5-5086-4A93-8784-08C527161B3B}"/>
          </ac:spMkLst>
        </pc:spChg>
        <pc:picChg chg="mod">
          <ac:chgData name="youssef" userId="134be857c42d194c" providerId="LiveId" clId="{FD2CCC90-EBDC-4663-B0B0-BC5DAF2E9D71}" dt="2021-06-25T13:25:18.151" v="26" actId="1076"/>
          <ac:picMkLst>
            <pc:docMk/>
            <pc:sldMk cId="1124685092" sldId="258"/>
            <ac:picMk id="4" creationId="{A3E63F45-2347-4CA9-801E-25611578A919}"/>
          </ac:picMkLst>
        </pc:picChg>
      </pc:sldChg>
      <pc:sldChg chg="modSp mod">
        <pc:chgData name="youssef" userId="134be857c42d194c" providerId="LiveId" clId="{FD2CCC90-EBDC-4663-B0B0-BC5DAF2E9D71}" dt="2021-06-25T13:31:39.545" v="28" actId="5793"/>
        <pc:sldMkLst>
          <pc:docMk/>
          <pc:sldMk cId="85436900" sldId="259"/>
        </pc:sldMkLst>
        <pc:spChg chg="mod">
          <ac:chgData name="youssef" userId="134be857c42d194c" providerId="LiveId" clId="{FD2CCC90-EBDC-4663-B0B0-BC5DAF2E9D71}" dt="2021-06-25T13:31:39.545" v="28" actId="5793"/>
          <ac:spMkLst>
            <pc:docMk/>
            <pc:sldMk cId="85436900" sldId="259"/>
            <ac:spMk id="3" creationId="{50E93C6E-9150-4A1E-8982-CF0C66E525AE}"/>
          </ac:spMkLst>
        </pc:spChg>
        <pc:picChg chg="mod">
          <ac:chgData name="youssef" userId="134be857c42d194c" providerId="LiveId" clId="{FD2CCC90-EBDC-4663-B0B0-BC5DAF2E9D71}" dt="2021-06-25T13:31:37.070" v="27" actId="1076"/>
          <ac:picMkLst>
            <pc:docMk/>
            <pc:sldMk cId="85436900" sldId="259"/>
            <ac:picMk id="4" creationId="{1B9C4C16-FC4C-4BDA-8D27-1B6029CBD634}"/>
          </ac:picMkLst>
        </pc:picChg>
      </pc:sldChg>
      <pc:sldChg chg="modSp mod">
        <pc:chgData name="youssef" userId="134be857c42d194c" providerId="LiveId" clId="{FD2CCC90-EBDC-4663-B0B0-BC5DAF2E9D71}" dt="2021-06-25T13:41:47.942" v="42" actId="14100"/>
        <pc:sldMkLst>
          <pc:docMk/>
          <pc:sldMk cId="2015397597" sldId="260"/>
        </pc:sldMkLst>
        <pc:spChg chg="mod">
          <ac:chgData name="youssef" userId="134be857c42d194c" providerId="LiveId" clId="{FD2CCC90-EBDC-4663-B0B0-BC5DAF2E9D71}" dt="2021-06-25T13:41:36.058" v="39" actId="1076"/>
          <ac:spMkLst>
            <pc:docMk/>
            <pc:sldMk cId="2015397597" sldId="260"/>
            <ac:spMk id="3" creationId="{DD331446-BACC-48AB-915E-C5ECA1D80AB1}"/>
          </ac:spMkLst>
        </pc:spChg>
        <pc:picChg chg="mod">
          <ac:chgData name="youssef" userId="134be857c42d194c" providerId="LiveId" clId="{FD2CCC90-EBDC-4663-B0B0-BC5DAF2E9D71}" dt="2021-06-25T13:41:47.942" v="42" actId="14100"/>
          <ac:picMkLst>
            <pc:docMk/>
            <pc:sldMk cId="2015397597" sldId="260"/>
            <ac:picMk id="4" creationId="{440C0A14-025E-4E23-9789-2EC8741CC104}"/>
          </ac:picMkLst>
        </pc:picChg>
      </pc:sldChg>
    </pc:docChg>
  </pc:docChgLst>
</pc:chgInfo>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2799728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FA24C7-C8D5-48EA-86C5-235916B7B47C}" type="datetimeFigureOut">
              <a:rPr lang="en-GB" smtClean="0"/>
              <a:t>25/06/2021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674989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1292870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51238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2839432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6444027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3417555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1400381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2933596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563301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1379531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FA24C7-C8D5-48EA-86C5-235916B7B47C}" type="datetimeFigureOut">
              <a:rPr lang="en-GB" smtClean="0"/>
              <a:t>25/06/2021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1668190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FA24C7-C8D5-48EA-86C5-235916B7B47C}" type="datetimeFigureOut">
              <a:rPr lang="en-GB" smtClean="0"/>
              <a:t>25/06/2021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457155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219758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217939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1FA24C7-C8D5-48EA-86C5-235916B7B47C}" type="datetimeFigureOut">
              <a:rPr lang="en-GB" smtClean="0"/>
              <a:t>25/06/2021</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3081803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1FA24C7-C8D5-48EA-86C5-235916B7B47C}" type="datetimeFigureOut">
              <a:rPr lang="en-GB" smtClean="0"/>
              <a:t>25/06/2021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F61B673-D6D6-4A9E-95A9-14B864749DC1}" type="slidenum">
              <a:rPr lang="en-GB" smtClean="0"/>
              <a:t>‹#›</a:t>
            </a:fld>
            <a:endParaRPr lang="en-GB"/>
          </a:p>
        </p:txBody>
      </p:sp>
    </p:spTree>
    <p:extLst>
      <p:ext uri="{BB962C8B-B14F-4D97-AF65-F5344CB8AC3E}">
        <p14:creationId xmlns:p14="http://schemas.microsoft.com/office/powerpoint/2010/main" val="953539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1FA24C7-C8D5-48EA-86C5-235916B7B47C}" type="datetimeFigureOut">
              <a:rPr lang="en-GB" smtClean="0"/>
              <a:t>25/06/2021</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F61B673-D6D6-4A9E-95A9-14B864749DC1}" type="slidenum">
              <a:rPr lang="en-GB" smtClean="0"/>
              <a:t>‹#›</a:t>
            </a:fld>
            <a:endParaRPr lang="en-GB"/>
          </a:p>
        </p:txBody>
      </p:sp>
    </p:spTree>
    <p:extLst>
      <p:ext uri="{BB962C8B-B14F-4D97-AF65-F5344CB8AC3E}">
        <p14:creationId xmlns:p14="http://schemas.microsoft.com/office/powerpoint/2010/main" val="19927821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D3F6C-FE88-48AA-AAD5-375F7E962ACE}"/>
              </a:ext>
            </a:extLst>
          </p:cNvPr>
          <p:cNvSpPr>
            <a:spLocks noGrp="1"/>
          </p:cNvSpPr>
          <p:nvPr>
            <p:ph type="ctrTitle"/>
          </p:nvPr>
        </p:nvSpPr>
        <p:spPr/>
        <p:txBody>
          <a:bodyPr/>
          <a:lstStyle/>
          <a:p>
            <a:r>
              <a:rPr lang="en-GB" b="1" dirty="0"/>
              <a:t>Effect on the Company’s performance</a:t>
            </a:r>
          </a:p>
        </p:txBody>
      </p:sp>
      <p:sp>
        <p:nvSpPr>
          <p:cNvPr id="3" name="Subtitle 2">
            <a:extLst>
              <a:ext uri="{FF2B5EF4-FFF2-40B4-BE49-F238E27FC236}">
                <a16:creationId xmlns:a16="http://schemas.microsoft.com/office/drawing/2014/main" id="{50F6566B-7CC1-4183-B379-7B5DDE2BDBC1}"/>
              </a:ext>
            </a:extLst>
          </p:cNvPr>
          <p:cNvSpPr>
            <a:spLocks noGrp="1"/>
          </p:cNvSpPr>
          <p:nvPr>
            <p:ph type="subTitle" idx="1"/>
          </p:nvPr>
        </p:nvSpPr>
        <p:spPr/>
        <p:txBody>
          <a:bodyPr>
            <a:normAutofit/>
          </a:bodyPr>
          <a:lstStyle/>
          <a:p>
            <a:r>
              <a:rPr lang="en-GB" sz="2800" b="1" dirty="0"/>
              <a:t>Financial Analysis for the year 2011</a:t>
            </a:r>
          </a:p>
        </p:txBody>
      </p:sp>
      <p:pic>
        <p:nvPicPr>
          <p:cNvPr id="4" name="Recorded Sound">
            <a:hlinkClick r:id="" action="ppaction://media"/>
            <a:extLst>
              <a:ext uri="{FF2B5EF4-FFF2-40B4-BE49-F238E27FC236}">
                <a16:creationId xmlns:a16="http://schemas.microsoft.com/office/drawing/2014/main" id="{86945C31-D057-48A4-A434-3579CEBFBFF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06402" y="5248274"/>
            <a:ext cx="487363" cy="487363"/>
          </a:xfrm>
          <a:prstGeom prst="rect">
            <a:avLst/>
          </a:prstGeom>
        </p:spPr>
      </p:pic>
    </p:spTree>
    <p:extLst>
      <p:ext uri="{BB962C8B-B14F-4D97-AF65-F5344CB8AC3E}">
        <p14:creationId xmlns:p14="http://schemas.microsoft.com/office/powerpoint/2010/main" val="422464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EDE4E1-A82A-4FCA-913C-C1B01E376156}"/>
              </a:ext>
            </a:extLst>
          </p:cNvPr>
          <p:cNvSpPr>
            <a:spLocks noGrp="1"/>
          </p:cNvSpPr>
          <p:nvPr>
            <p:ph idx="1"/>
          </p:nvPr>
        </p:nvSpPr>
        <p:spPr>
          <a:xfrm>
            <a:off x="838200" y="350196"/>
            <a:ext cx="10515600" cy="6225702"/>
          </a:xfrm>
        </p:spPr>
        <p:txBody>
          <a:bodyPr>
            <a:normAutofit/>
          </a:bodyPr>
          <a:lstStyle/>
          <a:p>
            <a:r>
              <a:rPr lang="en-GB" b="1" i="1" dirty="0"/>
              <a:t>Short term solvency ratios:</a:t>
            </a:r>
          </a:p>
          <a:p>
            <a:r>
              <a:rPr lang="en-GB" dirty="0"/>
              <a:t>Current Ratio= Total Current Assets / Total Current Liabilities = 0.36 times at beginning and .19 times at the end</a:t>
            </a:r>
          </a:p>
          <a:p>
            <a:r>
              <a:rPr lang="en-GB" dirty="0"/>
              <a:t>This means that the total current assets can cover the current liabilities 0.36 times at beginning and .19 at the end per year only.</a:t>
            </a:r>
          </a:p>
          <a:p>
            <a:r>
              <a:rPr lang="en-GB" dirty="0"/>
              <a:t>Quick Ratio = Total Current Assets - Inventory / Total Current Liabilities = 0.32 times at beginning and .17 at the end</a:t>
            </a:r>
          </a:p>
          <a:p>
            <a:r>
              <a:rPr lang="en-GB" dirty="0"/>
              <a:t>This means that the current assets without the inventory cannot cover the current liabilities where it can only cover it 0.32 times at beginning and .17 at the end per year</a:t>
            </a:r>
          </a:p>
          <a:p>
            <a:r>
              <a:rPr lang="en-GB" dirty="0"/>
              <a:t>Cash Ratio = Cash / Total Current Liabilities = 0.05 times at beginning and .02 at the end</a:t>
            </a:r>
          </a:p>
          <a:p>
            <a:r>
              <a:rPr lang="en-GB" dirty="0"/>
              <a:t>Cash can only cover current liabilities 0.05 times at beginning and .02 at the end per year which are a very low Ratios.</a:t>
            </a:r>
          </a:p>
          <a:p>
            <a:endParaRPr lang="en-GB" dirty="0"/>
          </a:p>
          <a:p>
            <a:endParaRPr lang="en-GB" dirty="0"/>
          </a:p>
        </p:txBody>
      </p:sp>
      <p:pic>
        <p:nvPicPr>
          <p:cNvPr id="6" name="Recorded Sound">
            <a:hlinkClick r:id="" action="ppaction://media"/>
            <a:extLst>
              <a:ext uri="{FF2B5EF4-FFF2-40B4-BE49-F238E27FC236}">
                <a16:creationId xmlns:a16="http://schemas.microsoft.com/office/drawing/2014/main" id="{BBA3DBC5-2C99-49B9-A9C0-748D37C2EC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92784" y="5810993"/>
            <a:ext cx="487363" cy="487363"/>
          </a:xfrm>
          <a:prstGeom prst="rect">
            <a:avLst/>
          </a:prstGeom>
        </p:spPr>
      </p:pic>
    </p:spTree>
    <p:extLst>
      <p:ext uri="{BB962C8B-B14F-4D97-AF65-F5344CB8AC3E}">
        <p14:creationId xmlns:p14="http://schemas.microsoft.com/office/powerpoint/2010/main" val="308135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75245-CD19-4539-AB3E-031DDB271D51}"/>
              </a:ext>
            </a:extLst>
          </p:cNvPr>
          <p:cNvSpPr>
            <a:spLocks noGrp="1"/>
          </p:cNvSpPr>
          <p:nvPr>
            <p:ph type="title"/>
          </p:nvPr>
        </p:nvSpPr>
        <p:spPr>
          <a:xfrm>
            <a:off x="838200" y="365126"/>
            <a:ext cx="10515600" cy="627096"/>
          </a:xfrm>
        </p:spPr>
        <p:txBody>
          <a:bodyPr>
            <a:normAutofit/>
          </a:bodyPr>
          <a:lstStyle/>
          <a:p>
            <a:r>
              <a:rPr lang="en-GB" sz="2800" b="1" i="1" dirty="0"/>
              <a:t>Activity ratios:</a:t>
            </a:r>
          </a:p>
        </p:txBody>
      </p:sp>
      <p:sp>
        <p:nvSpPr>
          <p:cNvPr id="3" name="Content Placeholder 2">
            <a:extLst>
              <a:ext uri="{FF2B5EF4-FFF2-40B4-BE49-F238E27FC236}">
                <a16:creationId xmlns:a16="http://schemas.microsoft.com/office/drawing/2014/main" id="{BF9F6BB5-5086-4A93-8784-08C527161B3B}"/>
              </a:ext>
            </a:extLst>
          </p:cNvPr>
          <p:cNvSpPr>
            <a:spLocks noGrp="1"/>
          </p:cNvSpPr>
          <p:nvPr>
            <p:ph idx="1"/>
          </p:nvPr>
        </p:nvSpPr>
        <p:spPr>
          <a:xfrm>
            <a:off x="838200" y="992222"/>
            <a:ext cx="10515600" cy="5184741"/>
          </a:xfrm>
        </p:spPr>
        <p:txBody>
          <a:bodyPr>
            <a:normAutofit/>
          </a:bodyPr>
          <a:lstStyle/>
          <a:p>
            <a:r>
              <a:rPr lang="en-GB" dirty="0"/>
              <a:t>Total Assets Turnover = Total Operating Revenue / Total Average Assets = 0.77 times at beginning and .63 at the end per year</a:t>
            </a:r>
          </a:p>
          <a:p>
            <a:r>
              <a:rPr lang="en-GB" dirty="0"/>
              <a:t>The airline makes 0.77 then .63 in sales to every 1 in assets.</a:t>
            </a:r>
          </a:p>
          <a:p>
            <a:r>
              <a:rPr lang="en-GB" dirty="0"/>
              <a:t>Receivables Turnover = Total Operating Revenue / Total Average Receivables = 14.14 times at beginning and 17.5 at the end per year</a:t>
            </a:r>
          </a:p>
          <a:p>
            <a:r>
              <a:rPr lang="en-GB" dirty="0"/>
              <a:t>This means that the company collects its receivables 14.14 then 17.5 times per year</a:t>
            </a:r>
          </a:p>
          <a:p>
            <a:r>
              <a:rPr lang="en-GB" dirty="0"/>
              <a:t>Days of Collection= 365/ 17.5 = 25.8 days at beginning and 20.86 days at the end per year</a:t>
            </a:r>
          </a:p>
          <a:p>
            <a:r>
              <a:rPr lang="en-GB" dirty="0"/>
              <a:t>This means that the receivables are collected every 25.8 days then 20.86 days</a:t>
            </a:r>
          </a:p>
          <a:p>
            <a:endParaRPr lang="en-GB" dirty="0"/>
          </a:p>
        </p:txBody>
      </p:sp>
      <p:pic>
        <p:nvPicPr>
          <p:cNvPr id="4" name="Recorded Sound">
            <a:hlinkClick r:id="" action="ppaction://media"/>
            <a:extLst>
              <a:ext uri="{FF2B5EF4-FFF2-40B4-BE49-F238E27FC236}">
                <a16:creationId xmlns:a16="http://schemas.microsoft.com/office/drawing/2014/main" id="{A3E63F45-2347-4CA9-801E-25611578A9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63601" y="5689600"/>
            <a:ext cx="487363" cy="487363"/>
          </a:xfrm>
          <a:prstGeom prst="rect">
            <a:avLst/>
          </a:prstGeom>
        </p:spPr>
      </p:pic>
    </p:spTree>
    <p:extLst>
      <p:ext uri="{BB962C8B-B14F-4D97-AF65-F5344CB8AC3E}">
        <p14:creationId xmlns:p14="http://schemas.microsoft.com/office/powerpoint/2010/main" val="1124685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7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107F-0855-4D02-B677-C2C7334802DA}"/>
              </a:ext>
            </a:extLst>
          </p:cNvPr>
          <p:cNvSpPr>
            <a:spLocks noGrp="1"/>
          </p:cNvSpPr>
          <p:nvPr>
            <p:ph type="title"/>
          </p:nvPr>
        </p:nvSpPr>
        <p:spPr>
          <a:xfrm>
            <a:off x="838200" y="365125"/>
            <a:ext cx="10515600" cy="422815"/>
          </a:xfrm>
        </p:spPr>
        <p:txBody>
          <a:bodyPr>
            <a:normAutofit fontScale="90000"/>
          </a:bodyPr>
          <a:lstStyle/>
          <a:p>
            <a:r>
              <a:rPr lang="en-GB" sz="2800" b="1" i="1" dirty="0"/>
              <a:t>Financial Leverage Ratios:</a:t>
            </a:r>
          </a:p>
        </p:txBody>
      </p:sp>
      <p:sp>
        <p:nvSpPr>
          <p:cNvPr id="3" name="Content Placeholder 2">
            <a:extLst>
              <a:ext uri="{FF2B5EF4-FFF2-40B4-BE49-F238E27FC236}">
                <a16:creationId xmlns:a16="http://schemas.microsoft.com/office/drawing/2014/main" id="{50E93C6E-9150-4A1E-8982-CF0C66E525AE}"/>
              </a:ext>
            </a:extLst>
          </p:cNvPr>
          <p:cNvSpPr>
            <a:spLocks noGrp="1"/>
          </p:cNvSpPr>
          <p:nvPr>
            <p:ph idx="1"/>
          </p:nvPr>
        </p:nvSpPr>
        <p:spPr>
          <a:xfrm>
            <a:off x="838200" y="787940"/>
            <a:ext cx="10515600" cy="5797685"/>
          </a:xfrm>
        </p:spPr>
        <p:txBody>
          <a:bodyPr>
            <a:normAutofit/>
          </a:bodyPr>
          <a:lstStyle/>
          <a:p>
            <a:r>
              <a:rPr lang="en-GB" dirty="0"/>
              <a:t>Debt Ratio =  Total Debt / Average Total Assets = 1.39 times then 1.63 times</a:t>
            </a:r>
          </a:p>
          <a:p>
            <a:r>
              <a:rPr lang="en-GB" dirty="0"/>
              <a:t> This means that every 1 RS assets is financed by 1.39 RS then 1.63 of debt which is so high.</a:t>
            </a:r>
          </a:p>
          <a:p>
            <a:r>
              <a:rPr lang="en-GB" dirty="0"/>
              <a:t>Equity Multiplier =  Average Total Assets / Average Total Equity = 4.7 times then 2.16</a:t>
            </a:r>
          </a:p>
          <a:p>
            <a:r>
              <a:rPr lang="en-GB" dirty="0"/>
              <a:t>Interest Coverage = EBIT / Interest Expense = 0.38 then -1.699 </a:t>
            </a:r>
          </a:p>
          <a:p>
            <a:r>
              <a:rPr lang="en-GB" dirty="0"/>
              <a:t>This shows the firm has the ability to cover interest expense 0.38 then</a:t>
            </a:r>
          </a:p>
          <a:p>
            <a:pPr marL="0" indent="0">
              <a:buNone/>
            </a:pPr>
            <a:r>
              <a:rPr lang="en-GB" dirty="0"/>
              <a:t> -1.699  </a:t>
            </a:r>
          </a:p>
          <a:p>
            <a:r>
              <a:rPr lang="en-GB" dirty="0"/>
              <a:t>The interest coverage is below 1, this indicates the company is not generating sufficient revenues to satisfy the interest expense.</a:t>
            </a:r>
          </a:p>
          <a:p>
            <a:r>
              <a:rPr lang="en-GB" dirty="0"/>
              <a:t>Debt to Equity Ratio =  Total Debt  /  Total Equity =  6.59 times then 3.5</a:t>
            </a:r>
          </a:p>
          <a:p>
            <a:r>
              <a:rPr lang="en-GB" dirty="0"/>
              <a:t>Which means that the firm has in every 1 RS equity , 6.59RS then</a:t>
            </a:r>
          </a:p>
          <a:p>
            <a:pPr marL="0" indent="0">
              <a:buNone/>
            </a:pPr>
            <a:r>
              <a:rPr lang="en-GB" dirty="0"/>
              <a:t>3.5 RS debt</a:t>
            </a:r>
          </a:p>
          <a:p>
            <a:endParaRPr lang="en-GB" dirty="0"/>
          </a:p>
        </p:txBody>
      </p:sp>
      <p:pic>
        <p:nvPicPr>
          <p:cNvPr id="4" name="Recorded Sound">
            <a:hlinkClick r:id="" action="ppaction://media"/>
            <a:extLst>
              <a:ext uri="{FF2B5EF4-FFF2-40B4-BE49-F238E27FC236}">
                <a16:creationId xmlns:a16="http://schemas.microsoft.com/office/drawing/2014/main" id="{1B9C4C16-FC4C-4BDA-8D27-1B6029CBD6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99789" y="5582697"/>
            <a:ext cx="487363" cy="487363"/>
          </a:xfrm>
          <a:prstGeom prst="rect">
            <a:avLst/>
          </a:prstGeom>
        </p:spPr>
      </p:pic>
    </p:spTree>
    <p:extLst>
      <p:ext uri="{BB962C8B-B14F-4D97-AF65-F5344CB8AC3E}">
        <p14:creationId xmlns:p14="http://schemas.microsoft.com/office/powerpoint/2010/main" val="85436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4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F5ABC-DB3C-4162-88C4-DB9E1E5129F2}"/>
              </a:ext>
            </a:extLst>
          </p:cNvPr>
          <p:cNvSpPr>
            <a:spLocks noGrp="1"/>
          </p:cNvSpPr>
          <p:nvPr>
            <p:ph type="title"/>
          </p:nvPr>
        </p:nvSpPr>
        <p:spPr>
          <a:xfrm>
            <a:off x="838200" y="365126"/>
            <a:ext cx="10515600" cy="588186"/>
          </a:xfrm>
        </p:spPr>
        <p:txBody>
          <a:bodyPr>
            <a:normAutofit/>
          </a:bodyPr>
          <a:lstStyle/>
          <a:p>
            <a:r>
              <a:rPr lang="en-GB" sz="2800" b="1" i="1" dirty="0"/>
              <a:t>Profitability ratios :</a:t>
            </a:r>
          </a:p>
        </p:txBody>
      </p:sp>
      <p:sp>
        <p:nvSpPr>
          <p:cNvPr id="3" name="Content Placeholder 2">
            <a:extLst>
              <a:ext uri="{FF2B5EF4-FFF2-40B4-BE49-F238E27FC236}">
                <a16:creationId xmlns:a16="http://schemas.microsoft.com/office/drawing/2014/main" id="{DD331446-BACC-48AB-915E-C5ECA1D80AB1}"/>
              </a:ext>
            </a:extLst>
          </p:cNvPr>
          <p:cNvSpPr>
            <a:spLocks noGrp="1"/>
          </p:cNvSpPr>
          <p:nvPr>
            <p:ph idx="1"/>
          </p:nvPr>
        </p:nvSpPr>
        <p:spPr>
          <a:xfrm>
            <a:off x="593387" y="865762"/>
            <a:ext cx="10760413" cy="5749047"/>
          </a:xfrm>
        </p:spPr>
        <p:txBody>
          <a:bodyPr>
            <a:normAutofit/>
          </a:bodyPr>
          <a:lstStyle/>
          <a:p>
            <a:r>
              <a:rPr lang="en-GB" dirty="0"/>
              <a:t>Gross Profit Margin = EBIT / Total Operating Revenues= .014 then -.00394 </a:t>
            </a:r>
          </a:p>
          <a:p>
            <a:r>
              <a:rPr lang="en-GB" dirty="0"/>
              <a:t>The business can extract 0.014 profit then .00394 loss from its total sales after deducting COGS.</a:t>
            </a:r>
          </a:p>
          <a:p>
            <a:r>
              <a:rPr lang="en-GB" dirty="0"/>
              <a:t>Net Profit Margin = Net Income / Total Operating Revenues = .010 </a:t>
            </a:r>
          </a:p>
          <a:p>
            <a:r>
              <a:rPr lang="en-GB" dirty="0"/>
              <a:t>The net income that comes after paying all expenses represents .010 </a:t>
            </a:r>
          </a:p>
          <a:p>
            <a:r>
              <a:rPr lang="en-GB" dirty="0"/>
              <a:t>Net Return On Assets = Net Income / Average Total Assets = .0079850 then .0067199</a:t>
            </a:r>
          </a:p>
          <a:p>
            <a:r>
              <a:rPr lang="en-GB" dirty="0"/>
              <a:t>The business can generate .0079 then .0067199 net income from its total assets.</a:t>
            </a:r>
          </a:p>
          <a:p>
            <a:r>
              <a:rPr lang="en-GB" dirty="0"/>
              <a:t>Gross Return On Assets = EBIT / Average Total Assets = .001109 then </a:t>
            </a:r>
          </a:p>
          <a:p>
            <a:pPr marL="0" indent="0">
              <a:buNone/>
            </a:pPr>
            <a:r>
              <a:rPr lang="en-GB" dirty="0"/>
              <a:t>-.0025027</a:t>
            </a:r>
          </a:p>
          <a:p>
            <a:r>
              <a:rPr lang="en-GB" dirty="0"/>
              <a:t>The company can generate 0.0011 then -.0025027 from its total assets.</a:t>
            </a:r>
          </a:p>
          <a:p>
            <a:r>
              <a:rPr lang="en-GB" dirty="0"/>
              <a:t>The ratio is very low; it indicates that using assets to generate earnings is not effective.</a:t>
            </a:r>
          </a:p>
          <a:p>
            <a:endParaRPr lang="en-GB" dirty="0"/>
          </a:p>
          <a:p>
            <a:endParaRPr lang="en-GB" dirty="0"/>
          </a:p>
        </p:txBody>
      </p:sp>
      <p:pic>
        <p:nvPicPr>
          <p:cNvPr id="4" name="Recorded Sound">
            <a:hlinkClick r:id="" action="ppaction://media"/>
            <a:extLst>
              <a:ext uri="{FF2B5EF4-FFF2-40B4-BE49-F238E27FC236}">
                <a16:creationId xmlns:a16="http://schemas.microsoft.com/office/drawing/2014/main" id="{440C0A14-025E-4E23-9789-2EC8741CC1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10154" y="6020102"/>
            <a:ext cx="698770" cy="588186"/>
          </a:xfrm>
          <a:prstGeom prst="rect">
            <a:avLst/>
          </a:prstGeom>
        </p:spPr>
      </p:pic>
    </p:spTree>
    <p:extLst>
      <p:ext uri="{BB962C8B-B14F-4D97-AF65-F5344CB8AC3E}">
        <p14:creationId xmlns:p14="http://schemas.microsoft.com/office/powerpoint/2010/main" val="201539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7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76</TotalTime>
  <Words>553</Words>
  <Application>Microsoft Office PowerPoint</Application>
  <PresentationFormat>Widescreen</PresentationFormat>
  <Paragraphs>38</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Century Gothic</vt:lpstr>
      <vt:lpstr>Wingdings 3</vt:lpstr>
      <vt:lpstr>Ion</vt:lpstr>
      <vt:lpstr>Effect on the Company’s performance</vt:lpstr>
      <vt:lpstr>PowerPoint Presentation</vt:lpstr>
      <vt:lpstr>Activity ratios:</vt:lpstr>
      <vt:lpstr>Financial Leverage Ratios:</vt:lpstr>
      <vt:lpstr>Profitability ratios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 on the Company’s performance</dc:title>
  <dc:creator>youssef</dc:creator>
  <cp:lastModifiedBy>ibrahim elshenhapy</cp:lastModifiedBy>
  <cp:revision>6</cp:revision>
  <dcterms:created xsi:type="dcterms:W3CDTF">2021-06-25T12:24:55Z</dcterms:created>
  <dcterms:modified xsi:type="dcterms:W3CDTF">2021-06-25T15:10:52Z</dcterms:modified>
</cp:coreProperties>
</file>

<file path=docProps/thumbnail.jpeg>
</file>